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5" r:id="rId3"/>
    <p:sldId id="276" r:id="rId4"/>
    <p:sldId id="320" r:id="rId5"/>
    <p:sldId id="286" r:id="rId6"/>
    <p:sldId id="277" r:id="rId7"/>
    <p:sldId id="291" r:id="rId8"/>
    <p:sldId id="278" r:id="rId9"/>
    <p:sldId id="292" r:id="rId10"/>
    <p:sldId id="293" r:id="rId11"/>
    <p:sldId id="294" r:id="rId12"/>
    <p:sldId id="323" r:id="rId13"/>
    <p:sldId id="295" r:id="rId14"/>
    <p:sldId id="311" r:id="rId15"/>
    <p:sldId id="298" r:id="rId16"/>
    <p:sldId id="300" r:id="rId17"/>
    <p:sldId id="324" r:id="rId18"/>
    <p:sldId id="297" r:id="rId19"/>
    <p:sldId id="299" r:id="rId20"/>
    <p:sldId id="309" r:id="rId21"/>
    <p:sldId id="310" r:id="rId22"/>
    <p:sldId id="325" r:id="rId23"/>
    <p:sldId id="302" r:id="rId24"/>
    <p:sldId id="303" r:id="rId25"/>
    <p:sldId id="304" r:id="rId26"/>
    <p:sldId id="305" r:id="rId27"/>
    <p:sldId id="306" r:id="rId28"/>
    <p:sldId id="326" r:id="rId29"/>
    <p:sldId id="312" r:id="rId30"/>
    <p:sldId id="313" r:id="rId31"/>
    <p:sldId id="327" r:id="rId32"/>
    <p:sldId id="316" r:id="rId33"/>
    <p:sldId id="328" r:id="rId34"/>
    <p:sldId id="317" r:id="rId35"/>
    <p:sldId id="319" r:id="rId36"/>
    <p:sldId id="329" r:id="rId37"/>
    <p:sldId id="321" r:id="rId38"/>
    <p:sldId id="318" r:id="rId39"/>
    <p:sldId id="315" r:id="rId40"/>
    <p:sldId id="314" r:id="rId41"/>
    <p:sldId id="2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B40F7-10AD-43EA-818F-F5ABFE776F54}" v="7" dt="2024-01-26T05:10:14.720"/>
    <p1510:client id="{42F54F3F-F05D-1F60-3CBE-62020DCA979F}" v="64" dt="2024-01-25T08:38:59.863"/>
    <p1510:client id="{818D77BB-0793-4887-B3DB-50D067CB9419}" v="370" dt="2024-01-26T05:08:41.972"/>
    <p1510:client id="{83DB1341-2FC7-99DE-F8ED-ECD9E88A804C}" v="37" vWet="38" dt="2024-01-25T09:27:23.498"/>
    <p1510:client id="{C8E1D8EF-E1DD-F9ED-E0C8-AEC57ECBACE4}" v="260" dt="2024-01-25T09:11:44.707"/>
    <p1510:client id="{DF39FC55-3FAE-4296-8784-C4FCBD651B4D}" v="555" dt="2024-01-25T09:36:53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06" y="364379"/>
            <a:ext cx="6226593" cy="3427502"/>
          </a:xfrm>
        </p:spPr>
        <p:txBody>
          <a:bodyPr/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206" y="1788967"/>
            <a:ext cx="7414940" cy="578325"/>
          </a:xfrm>
        </p:spPr>
        <p:txBody>
          <a:bodyPr/>
          <a:lstStyle/>
          <a:p>
            <a:r>
              <a:rPr lang="en-US" dirty="0"/>
              <a:t>Jullian</a:t>
            </a:r>
            <a:br>
              <a:rPr lang="en-US"/>
            </a:br>
            <a:r>
              <a:rPr lang="en-US" dirty="0"/>
              <a:t>Man </a:t>
            </a:r>
            <a:r>
              <a:rPr lang="en-US" dirty="0" err="1"/>
              <a:t>hin</a:t>
            </a:r>
            <a:br>
              <a:rPr lang="en-US"/>
            </a:br>
            <a:r>
              <a:rPr lang="en-US" dirty="0"/>
              <a:t>Leonard</a:t>
            </a:r>
          </a:p>
          <a:p>
            <a:r>
              <a:rPr lang="en-US" err="1"/>
              <a:t>Shariffin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1-3: setting up hosts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28BB1B-18C4-C30B-0A40-73477DB737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1373" y="1528355"/>
            <a:ext cx="7803237" cy="353961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880B6-B2E2-E18D-54B5-B589044C8BD3}"/>
              </a:ext>
            </a:extLst>
          </p:cNvPr>
          <p:cNvSpPr txBox="1"/>
          <p:nvPr/>
        </p:nvSpPr>
        <p:spPr>
          <a:xfrm>
            <a:off x="1451373" y="5347184"/>
            <a:ext cx="771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Configures Ansible to manage hosts in the "docker" group with specific connection and authentication details.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2754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Task 1-4: Running Ansible Playbook for Docker Installation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A4E82F57-FA2C-40B1-2CEC-E1A8847B1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0933" y="1528355"/>
            <a:ext cx="7000280" cy="34461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6624B-CC47-8D77-E003-2C2DD061A1C2}"/>
              </a:ext>
            </a:extLst>
          </p:cNvPr>
          <p:cNvSpPr txBox="1"/>
          <p:nvPr/>
        </p:nvSpPr>
        <p:spPr>
          <a:xfrm>
            <a:off x="1597886" y="5230761"/>
            <a:ext cx="724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Initiates the execution of Ansible tasks defined in the "docker-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install.yaml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" playbook.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489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CD2D-32B3-5C4E-73F9-ADE58EACE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EFF2-EBDA-35CC-90CA-5482A39E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2: install a single </a:t>
            </a:r>
            <a:r>
              <a:rPr lang="en-US" sz="2800" dirty="0" err="1"/>
              <a:t>kubernetes</a:t>
            </a:r>
            <a:r>
              <a:rPr lang="en-US" sz="2800" dirty="0"/>
              <a:t> cluster 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19120C-4E98-8BE4-F8CD-C1DDD7231D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92B17A-6E0A-D1D8-4CDB-5EBCCB92F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2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EC651-5EC1-8B35-DEE3-6BE308A5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53FD-32F2-BABB-42AA-1E502186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2-1: Downloading </a:t>
            </a:r>
            <a:r>
              <a:rPr lang="en-US" err="1"/>
              <a:t>Minikube</a:t>
            </a:r>
            <a:r>
              <a:rPr lang="en-US"/>
              <a:t> Binary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97AB5-E9B3-C613-E711-4D5B4E1C3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EB837-8F71-4E48-2F61-6758ED3B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13</a:t>
            </a:fld>
            <a:endParaRPr lang="en-US" dirty="0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04CE5637-5175-7039-2092-3CC2F0C173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9497" y="2129177"/>
            <a:ext cx="9125185" cy="12952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EDA04-6D0B-629E-597E-D60720278D2E}"/>
              </a:ext>
            </a:extLst>
          </p:cNvPr>
          <p:cNvSpPr txBox="1"/>
          <p:nvPr/>
        </p:nvSpPr>
        <p:spPr>
          <a:xfrm>
            <a:off x="1455174" y="4112031"/>
            <a:ext cx="94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Downloads the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Minikube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binary for Linux to facilitate Kubernetes cluster management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455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EC651-5EC1-8B35-DEE3-6BE308A51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53FD-32F2-BABB-42AA-1E502186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Task 2-2: Setting Up </a:t>
            </a:r>
            <a:r>
              <a:rPr lang="en-US" sz="2800" err="1"/>
              <a:t>Minikube</a:t>
            </a:r>
            <a:r>
              <a:rPr lang="en-US" sz="2800"/>
              <a:t> with Docker Driver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97AB5-E9B3-C613-E711-4D5B4E1C3D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EB837-8F71-4E48-2F61-6758ED3B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130081-01B7-5016-D005-9CDF2194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06" y="1603504"/>
            <a:ext cx="5784430" cy="3342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B10209-290E-9BD3-F617-55FEE07CA152}"/>
              </a:ext>
            </a:extLst>
          </p:cNvPr>
          <p:cNvSpPr txBox="1"/>
          <p:nvPr/>
        </p:nvSpPr>
        <p:spPr>
          <a:xfrm>
            <a:off x="1946787" y="5456903"/>
            <a:ext cx="852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Efficiently configure and utilize </a:t>
            </a:r>
            <a:r>
              <a:rPr lang="en-US" b="0" i="0" err="1">
                <a:solidFill>
                  <a:srgbClr val="374151"/>
                </a:solidFill>
                <a:effectLst/>
                <a:latin typeface="Söhne"/>
              </a:rPr>
              <a:t>Minikube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 with Docker as the driver for local Kubernetes development and testing.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366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9F7B-1C69-171A-4387-31355237B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B94F-9EBF-0D53-9080-E3BD4510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2-3: Status of </a:t>
            </a:r>
            <a:r>
              <a:rPr lang="en-US" err="1"/>
              <a:t>MiniKube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F347F-02EE-581E-94F5-7B41F1AE74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42928-65BB-C451-E27C-075662BB5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F2146C1A-9D90-2115-A13D-499CFB79A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803" y="2330519"/>
            <a:ext cx="10414000" cy="120044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BDAA0C-A175-9098-DCB3-0CA37830659D}"/>
              </a:ext>
            </a:extLst>
          </p:cNvPr>
          <p:cNvSpPr txBox="1"/>
          <p:nvPr/>
        </p:nvSpPr>
        <p:spPr>
          <a:xfrm>
            <a:off x="1956619" y="4306529"/>
            <a:ext cx="71972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74151"/>
                </a:solidFill>
                <a:latin typeface="Söhne"/>
              </a:rPr>
              <a:t>This commands is to fetch the information of the nodes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718244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68D1-4A90-FDBE-7C1B-74888CF6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39CB-0854-4F4A-0A43-1571B06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2-3 : Status of </a:t>
            </a:r>
            <a:r>
              <a:rPr lang="en-US" err="1"/>
              <a:t>jenkins</a:t>
            </a:r>
            <a:r>
              <a:rPr lang="en-US"/>
              <a:t> deployment pod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95C30-5FC0-E67E-7971-D20F173D70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19E95-3601-1DBF-E9B6-526403DC6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0E40CA-D2C4-40E5-0544-43E697678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534" y="2384117"/>
            <a:ext cx="11420593" cy="9264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B754F-8E9E-D9AF-71D1-957D63DAAADC}"/>
              </a:ext>
            </a:extLst>
          </p:cNvPr>
          <p:cNvSpPr txBox="1"/>
          <p:nvPr/>
        </p:nvSpPr>
        <p:spPr>
          <a:xfrm>
            <a:off x="1219200" y="4218039"/>
            <a:ext cx="9399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Deploys the Jenkins application on the Kubernetes cluster using the provided configuration.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Ensures a smooth and monitored rollout of the Jenkins deployment.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313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8C30-A119-3E72-B541-C71A7A30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52A1-A277-7856-FF82-557643BC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3 : </a:t>
            </a:r>
            <a:r>
              <a:rPr lang="en-US" sz="2800"/>
              <a:t>Provision Jenkins Master pod</a:t>
            </a:r>
            <a:r>
              <a:rPr lang="en-US" sz="2800" dirty="0"/>
              <a:t> in </a:t>
            </a:r>
            <a:r>
              <a:rPr lang="en-US" sz="2800" err="1"/>
              <a:t>kubernetes</a:t>
            </a:r>
            <a:r>
              <a:rPr lang="en-US" sz="2800" dirty="0"/>
              <a:t> cluster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AD48A-35DB-7A0C-61F2-70425761E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DD738A-B2BA-1D92-5045-AA42E86991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8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09C23-6F31-B0A5-184A-0F752CA1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B06C-389C-EBB6-7E97-C91CFCA8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3 - 1: Service Account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8F5D5-F9B9-10F6-1CE5-3F53091B5D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C8089-EE2F-0B06-E229-D6DDE38E88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10E217-AA3C-DD98-6474-2B23B46FB5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98809" y="1647681"/>
            <a:ext cx="3539495" cy="41148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701AD-BAC7-42F1-8AAC-A2C90B19BBE5}"/>
              </a:ext>
            </a:extLst>
          </p:cNvPr>
          <p:cNvSpPr txBox="1"/>
          <p:nvPr/>
        </p:nvSpPr>
        <p:spPr>
          <a:xfrm>
            <a:off x="6282813" y="1647681"/>
            <a:ext cx="4119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Lists details about Service Accounts in all namespaces within the Kubernetes cluster.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119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692E-3410-D237-D6DD-21E910D4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BBB2-700E-1A14-AEA4-BBFD1D0F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3 -2 : Create Persistent Storage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62977-D4F1-3E2A-B32C-0093461ED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061D5-4BF9-BFC5-6186-1123418A8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9624A-4C13-B467-0302-DE6B25EAF13E}"/>
              </a:ext>
            </a:extLst>
          </p:cNvPr>
          <p:cNvSpPr txBox="1"/>
          <p:nvPr/>
        </p:nvSpPr>
        <p:spPr>
          <a:xfrm>
            <a:off x="2129801" y="3278984"/>
            <a:ext cx="71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Lists details about both Persistent Volumes and Persistent Volume Claims within the Kubernetes cluster.</a:t>
            </a:r>
            <a:endParaRPr lang="en-SG"/>
          </a:p>
        </p:txBody>
      </p:sp>
      <p:pic>
        <p:nvPicPr>
          <p:cNvPr id="9" name="Content Placeholder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4C5635A-7A00-786E-3BE1-E2FF5FCF9F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275" y="1990100"/>
            <a:ext cx="10338740" cy="830219"/>
          </a:xfrm>
        </p:spPr>
      </p:pic>
    </p:spTree>
    <p:extLst>
      <p:ext uri="{BB962C8B-B14F-4D97-AF65-F5344CB8AC3E}">
        <p14:creationId xmlns:p14="http://schemas.microsoft.com/office/powerpoint/2010/main" val="374441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INTRODUCTION </a:t>
            </a:r>
          </a:p>
          <a:p>
            <a:r>
              <a:rPr lang="en-US"/>
              <a:t>Tasks</a:t>
            </a:r>
          </a:p>
          <a:p>
            <a:r>
              <a:rPr lang="en-US"/>
              <a:t>SUMMARY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9B17-2660-A2C0-DDE3-8517BE82A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D7F3-D35B-592B-A3FE-442A034B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3 - 3: Service account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815E5-0B30-717D-9588-4F0C9B42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06694-FAFA-16A6-E976-A0B927397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69CF308-15DE-DA60-A992-6D946DF3A6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18312" y="1933140"/>
            <a:ext cx="6096000" cy="3051398"/>
          </a:xfrm>
        </p:spPr>
      </p:pic>
    </p:spTree>
    <p:extLst>
      <p:ext uri="{BB962C8B-B14F-4D97-AF65-F5344CB8AC3E}">
        <p14:creationId xmlns:p14="http://schemas.microsoft.com/office/powerpoint/2010/main" val="387652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1AA1D-1C5C-AFA5-8516-F3BA01E0C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4686-3857-FD67-8AF0-145C89AE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3 - 4: Pod deployment and expose service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C4EEA-FBCA-8FEF-2B44-23BC02F1F2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4D4F9-D720-20B7-C606-6331F8015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EE3255B-ED5B-8814-5730-FB01FC41F3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6199" y="2132684"/>
            <a:ext cx="9031111" cy="728927"/>
          </a:xfr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2B2A853-76DB-DFDC-43F7-E8732F24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38" y="4473477"/>
            <a:ext cx="8786518" cy="7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139C-2D49-D627-CC14-9F67D4A8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613-73FB-B6A0-E3C4-1ABD51AE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4 : Configurations of </a:t>
            </a:r>
            <a:r>
              <a:rPr lang="en-US" sz="2800" dirty="0" err="1"/>
              <a:t>jenkins</a:t>
            </a:r>
            <a:r>
              <a:rPr lang="en-US" sz="2800" dirty="0"/>
              <a:t> and installation of all necessary plugins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F5FA46-70B3-2C9D-6E83-605324832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681BBD-BB69-9AD1-38F7-A4EB09CB0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2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4A7B-C052-7237-BB04-18BE22BE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238C-89DD-3875-C62B-EF27ED73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4 - 1 :  </a:t>
            </a:r>
            <a:r>
              <a:rPr lang="en-US" err="1"/>
              <a:t>jenkins</a:t>
            </a:r>
            <a:r>
              <a:rPr lang="en-US"/>
              <a:t> generated password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F669A9E-5A36-A882-7C9F-DC4139E1A5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7798" y="2110443"/>
            <a:ext cx="10126362" cy="2075904"/>
          </a:xfr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C67F-8984-BE6C-30E7-9AC44B692B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3621-256F-785F-A191-3866798C7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22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34D3E-D0D5-A54F-E8F2-9753FD22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2BFD-1F9A-32C7-9F44-51D9F44E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4 - 2 :  Accessing </a:t>
            </a:r>
            <a:r>
              <a:rPr lang="en-US" err="1"/>
              <a:t>jenkins</a:t>
            </a:r>
            <a:r>
              <a:rPr lang="en-US"/>
              <a:t> with the exposed port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8348B-121B-04A2-4428-09B9F06E4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BDCFD-C5CA-C018-E56F-758023FEB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0A78229-6DCA-E70C-F2ED-0550702415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9757" y="1632409"/>
            <a:ext cx="9259453" cy="5181565"/>
          </a:xfrm>
        </p:spPr>
      </p:pic>
    </p:spTree>
    <p:extLst>
      <p:ext uri="{BB962C8B-B14F-4D97-AF65-F5344CB8AC3E}">
        <p14:creationId xmlns:p14="http://schemas.microsoft.com/office/powerpoint/2010/main" val="357204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11ABD-BC8F-9407-3027-478DDFA8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839C-5063-26C9-A961-B12FF5F2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4 - 3 :  </a:t>
            </a:r>
            <a:r>
              <a:rPr lang="en-US" err="1"/>
              <a:t>jenkins</a:t>
            </a:r>
            <a:r>
              <a:rPr lang="en-US"/>
              <a:t> plugin installation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04771-D242-F0C1-6C90-6756E9670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80EE1-E936-DD57-B45A-BB8E38BFD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490E19-3939-4346-33D8-038022578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649" y="1372567"/>
            <a:ext cx="8101060" cy="44406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18CEC-D0CD-FA30-1D96-95D3F87C866C}"/>
              </a:ext>
            </a:extLst>
          </p:cNvPr>
          <p:cNvSpPr txBox="1"/>
          <p:nvPr/>
        </p:nvSpPr>
        <p:spPr>
          <a:xfrm>
            <a:off x="9127537" y="160866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Installing Kubernetes Plugins</a:t>
            </a:r>
          </a:p>
        </p:txBody>
      </p:sp>
    </p:spTree>
    <p:extLst>
      <p:ext uri="{BB962C8B-B14F-4D97-AF65-F5344CB8AC3E}">
        <p14:creationId xmlns:p14="http://schemas.microsoft.com/office/powerpoint/2010/main" val="90941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05D49-A425-106C-3090-4492AF389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F50-A3FB-3B4B-8F55-CB601AE6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4 - 3 :  </a:t>
            </a:r>
            <a:r>
              <a:rPr lang="en-US" err="1"/>
              <a:t>jenkins</a:t>
            </a:r>
            <a:r>
              <a:rPr lang="en-US"/>
              <a:t> plugin installation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EE347-8E27-6133-09DC-1C463CA18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7C6D9-8901-591D-4AAA-9AE6F1F08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ADD8E9-C10D-9CCD-6021-0F49EAB20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699" y="1334768"/>
            <a:ext cx="8580838" cy="4681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7AE12-54CA-348C-32C1-0AC753DB4D82}"/>
              </a:ext>
            </a:extLst>
          </p:cNvPr>
          <p:cNvSpPr txBox="1"/>
          <p:nvPr/>
        </p:nvSpPr>
        <p:spPr>
          <a:xfrm>
            <a:off x="9263944" y="14322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Blue Ocean Plugins Installation</a:t>
            </a:r>
          </a:p>
        </p:txBody>
      </p:sp>
    </p:spTree>
    <p:extLst>
      <p:ext uri="{BB962C8B-B14F-4D97-AF65-F5344CB8AC3E}">
        <p14:creationId xmlns:p14="http://schemas.microsoft.com/office/powerpoint/2010/main" val="166411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38219-717F-E654-994C-ECBE681C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F99F-6A95-5152-81DD-3F592042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4 - 4 :  creating an admin user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94E23-3FA3-4589-BC34-15CAC5FD7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24D2C-8569-E224-309C-647D7FBDA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876DE25-8799-1EBB-33A3-05ECDBB0E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356" y="1443015"/>
            <a:ext cx="8555181" cy="478509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3822-EE81-2130-3B55-F057968EF74D}"/>
              </a:ext>
            </a:extLst>
          </p:cNvPr>
          <p:cNvSpPr txBox="1"/>
          <p:nvPr/>
        </p:nvSpPr>
        <p:spPr>
          <a:xfrm>
            <a:off x="9118129" y="157574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Creating Admin User</a:t>
            </a:r>
          </a:p>
          <a:p>
            <a:r>
              <a:rPr lang="en-US" err="1"/>
              <a:t>CMOuser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84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DA02E-D27F-527C-28F3-1827623FC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9DD4-1700-C13F-C0A3-4444F319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5 : Jenkins agent image with python support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6E4E3B-543C-A050-F0A4-4633C90CDF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952C62-E361-BB21-BF03-4D0F3287F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67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42DB-F2F1-5344-999D-1FFBB77B0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8126-70C5-7362-D787-0FAC4420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Autofit/>
          </a:bodyPr>
          <a:lstStyle/>
          <a:p>
            <a:r>
              <a:rPr lang="en-US" sz="2800"/>
              <a:t>Task 5.1~5.3	:Setting Up Jenkins Inbound Agent with Docker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C2E08-0652-9B1E-C615-BA368635B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49475-E97F-B98B-7102-ACDB844CB2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A2A57-DAE9-FD30-3340-DB88C19F1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4804" y="1857642"/>
            <a:ext cx="5316312" cy="17311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1B065-5C2D-574B-A0A1-7B2754AF1A63}"/>
              </a:ext>
            </a:extLst>
          </p:cNvPr>
          <p:cNvSpPr txBox="1"/>
          <p:nvPr/>
        </p:nvSpPr>
        <p:spPr>
          <a:xfrm>
            <a:off x="884804" y="3942735"/>
            <a:ext cx="8563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Pulls the Jenkins Inbound Agent image to enable communication with a Jenkins controller.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Sets up and runs the container, providing a bash shell inside the Jenkins Inbound Agent container.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Installs Python within the container for potential automation tasks.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169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4201" y="760740"/>
            <a:ext cx="4375150" cy="3891067"/>
          </a:xfrm>
        </p:spPr>
        <p:txBody>
          <a:bodyPr/>
          <a:lstStyle/>
          <a:p>
            <a:r>
              <a:rPr lang="en-US"/>
              <a:t>You are a DevOps Engineer, tasked to build a CI/CD pipeline for Company ABC in stages of integrating, testing and deploying a python script developed for the purpose of system monitoring. Installation of certain application will be done through usage of provisioning tool Ansible. The running of CI/CD tools Jenkins will be done through the launch of container and manage using orchestration tool Kubernetes.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29352-95E2-9ABD-7A1D-162E40885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C70D-BBA9-D9C8-3234-679D1FB9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5.4:Managing Docker Images and Tagging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271AB-366E-1519-5D9E-9F4812ED09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7BEDF-E93C-77D1-65F9-2BB5D149C8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7D996-3BC9-94A5-66ED-1BF7E0AFD5D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51" y="1287767"/>
            <a:ext cx="6881711" cy="28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4BA4CC-F4C2-CA90-D349-DBA24503EC15}"/>
              </a:ext>
            </a:extLst>
          </p:cNvPr>
          <p:cNvSpPr txBox="1"/>
          <p:nvPr/>
        </p:nvSpPr>
        <p:spPr>
          <a:xfrm>
            <a:off x="1092251" y="4145410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Managing and organizing Docker images on the local machine.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132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BD89C-B74E-CB05-D1FE-569748BCA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AA12-E153-400E-1247-CACF7388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6 : git to manage python script changes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29917-1353-68D2-7347-B2076D1732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240AE-6B93-312B-4C23-F2F23FCA8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15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FB2F-6935-F826-3D66-14B1BF6C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1795-FB47-01C4-7C8C-7623A01F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6 : Initializing and Committing to Git Repository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3574E-2C1F-5079-B643-13D843992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69B17-4FD7-E614-5CC5-FFE6C13D5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1DBDF0-1802-CA60-FB73-F15799210A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7828" y="1625382"/>
            <a:ext cx="6203218" cy="1120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7632C-55FA-D70A-768F-51148E7E4DF6}"/>
              </a:ext>
            </a:extLst>
          </p:cNvPr>
          <p:cNvSpPr txBox="1"/>
          <p:nvPr/>
        </p:nvSpPr>
        <p:spPr>
          <a:xfrm>
            <a:off x="1278194" y="3303639"/>
            <a:ext cx="8652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Sets up a new Git repository for version control.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Configures user email and name for accurate commit attribution.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Stages and commits initial changes 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562098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7BB9C-49B2-79D3-0193-275E9460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8D0A-9DE3-EE81-49CF-40A6DE04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7 : creation of python script with menu selection for system status monitoring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21595C-DE4F-54A5-3F94-1D5DA4DB0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4DB179-EDCA-35CC-FF89-F3F625925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5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EFCE-74B9-2E06-E9CD-AF6699E3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24FC-B407-193C-C32B-0C57697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7.1~7.2:python system status monitoring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61032-D560-28F0-BF10-40E4ECCCF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0EBC6-D75D-F7D4-3409-BBDF534A4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Content Placeholder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19F3A9C-E548-193D-C8AB-5264F079A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9315" y="1803295"/>
            <a:ext cx="1886786" cy="4114800"/>
          </a:xfr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778119-3ADD-3C58-07C4-BBC2EA7E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9" y="1806704"/>
            <a:ext cx="2942048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53034-332D-3163-B736-865AEBD37743}"/>
              </a:ext>
            </a:extLst>
          </p:cNvPr>
          <p:cNvSpPr txBox="1"/>
          <p:nvPr/>
        </p:nvSpPr>
        <p:spPr>
          <a:xfrm>
            <a:off x="7218516" y="1892709"/>
            <a:ext cx="281858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This is to create a python script for </a:t>
            </a:r>
            <a:r>
              <a:rPr lang="en-US">
                <a:solidFill>
                  <a:srgbClr val="374151"/>
                </a:solidFill>
                <a:latin typeface="Söhne"/>
              </a:rPr>
              <a:t>e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xecutes health checks and provides informative output.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Checks disk usage, CPU utilization, localhost status, and internet access.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Prints appropriate messages based on the results.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8EFCE-74B9-2E06-E9CD-AF6699E3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24FC-B407-193C-C32B-0C576979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7.3: Unit Testing System Monitoring Functions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61032-D560-28F0-BF10-40E4ECCCF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0EBC6-D75D-F7D4-3409-BBDF534A4F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E0BF87-0A4C-C349-F22C-D9C774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21" y="1622322"/>
            <a:ext cx="3433777" cy="44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95245-14A9-9BDB-E991-D84449C8BAA9}"/>
              </a:ext>
            </a:extLst>
          </p:cNvPr>
          <p:cNvSpPr txBox="1"/>
          <p:nvPr/>
        </p:nvSpPr>
        <p:spPr>
          <a:xfrm>
            <a:off x="5946120" y="1691148"/>
            <a:ext cx="358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Unit testing ensures the reliability of code by validating individual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Enables the identification of potential issues early in the development process.</a:t>
            </a:r>
            <a:endParaRPr lang="en-US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Verifying the correctness of system monitoring functions.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6880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591A-44DD-076D-BB61-3D8089FD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6A1A-40E8-74B3-65C8-FDDEF3C9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8 : creation of multistage </a:t>
            </a:r>
            <a:r>
              <a:rPr lang="en-US" sz="2800" dirty="0" err="1"/>
              <a:t>jenkins</a:t>
            </a:r>
            <a:r>
              <a:rPr lang="en-US" sz="2800" dirty="0"/>
              <a:t> pipeline to integrate, test and </a:t>
            </a:r>
            <a:r>
              <a:rPr lang="en-US" sz="2800"/>
              <a:t>deploy the python script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22045-8853-3E30-702C-A004D2683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CAECCC-A4EB-49C4-2A0A-6DB546FA1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70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BB91-1E05-50E3-8040-B7A8AA3E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AAEE-4582-7CAF-FFEE-873B07A1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Various stages of pipeline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534BD-22D4-5D6C-8279-E9FDF549D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0958D-57CA-0562-64A7-626086BB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069C0-2439-834D-05CD-1EA47A1B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99" y="1341427"/>
            <a:ext cx="3099627" cy="496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654C83-4A9E-3384-CC54-D4ED07B22B0D}"/>
              </a:ext>
            </a:extLst>
          </p:cNvPr>
          <p:cNvSpPr txBox="1"/>
          <p:nvPr/>
        </p:nvSpPr>
        <p:spPr>
          <a:xfrm>
            <a:off x="5555226" y="1341427"/>
            <a:ext cx="5348775" cy="616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1" i="0">
                <a:solidFill>
                  <a:srgbClr val="374151"/>
                </a:solidFill>
                <a:effectLst/>
                <a:latin typeface="Söhne"/>
              </a:rPr>
              <a:t>Objective:</a:t>
            </a:r>
            <a:r>
              <a:rPr lang="en-SG" sz="1600" b="0" i="0">
                <a:solidFill>
                  <a:srgbClr val="374151"/>
                </a:solidFill>
                <a:effectLst/>
                <a:latin typeface="Söhne"/>
              </a:rPr>
              <a:t> Builds a Python project within a Jenkins pipeline.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sz="1600" b="1" i="0">
                <a:solidFill>
                  <a:srgbClr val="374151"/>
                </a:solidFill>
                <a:effectLst/>
                <a:latin typeface="Söhne"/>
              </a:rPr>
              <a:t>Tools:</a:t>
            </a:r>
            <a:r>
              <a:rPr lang="en-SG" sz="1600" b="0" i="0">
                <a:solidFill>
                  <a:srgbClr val="374151"/>
                </a:solidFill>
                <a:effectLst/>
                <a:latin typeface="Söhne"/>
              </a:rPr>
              <a:t> Utilizes Jenkins pipeline syntax and Docker containers.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Stages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Get a Python Project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: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Checkout Code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: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Print working Directory and list files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Verifies Python version.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Clones the Python project repository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Lists contents of the cloned directory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Installing Packages: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Install Python3-pip , Python3-requests, Python3-psutil , and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Pylint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 using apt.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Static Code Check 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Run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pylint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 on a specific Python file ( ‘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jenkins_python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/sys2.py’).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b="1">
                <a:solidFill>
                  <a:srgbClr val="374151"/>
                </a:solidFill>
                <a:latin typeface="Söhne"/>
              </a:rPr>
              <a:t>Unit Test Check:</a:t>
            </a:r>
            <a:endParaRPr lang="en-SG" sz="1600" b="1">
              <a:solidFill>
                <a:srgbClr val="374151"/>
              </a:solidFill>
              <a:latin typeface="Söhne"/>
            </a:endParaRP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374151"/>
                </a:solidFill>
                <a:latin typeface="Söhne"/>
              </a:rPr>
              <a:t>Executes unit test using ‘ python3 </a:t>
            </a:r>
            <a:r>
              <a:rPr lang="en-US" sz="1600" err="1">
                <a:solidFill>
                  <a:srgbClr val="374151"/>
                </a:solidFill>
                <a:latin typeface="Söhne"/>
              </a:rPr>
              <a:t>jenkins_python</a:t>
            </a:r>
            <a:r>
              <a:rPr lang="en-US" sz="1600">
                <a:solidFill>
                  <a:srgbClr val="374151"/>
                </a:solidFill>
                <a:latin typeface="Söhne"/>
              </a:rPr>
              <a:t>/test_sys2.py)</a:t>
            </a:r>
            <a:endParaRPr lang="en-SG" sz="1600">
              <a:solidFill>
                <a:srgbClr val="374151"/>
              </a:solidFill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600" b="0" i="0">
              <a:solidFill>
                <a:srgbClr val="374151"/>
              </a:solidFill>
              <a:effectLst/>
              <a:latin typeface="Söhne"/>
            </a:endParaRPr>
          </a:p>
          <a:p>
            <a:endParaRPr lang="en-SG" sz="1600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7859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BB91-1E05-50E3-8040-B7A8AA3E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AAEE-4582-7CAF-FFEE-873B07A1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Various stages of pipeline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534BD-22D4-5D6C-8279-E9FDF549D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0958D-57CA-0562-64A7-626086BB89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349F63-D151-30A4-F082-6BAA0DB9F29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96" y="1356852"/>
            <a:ext cx="81242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29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7CFD-0594-5BC2-C60E-796CAB33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8BCA-4134-ED78-83C6-A2F2DB07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 : Logs of checkout code &amp; installing packages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179CB-D463-0A89-40FA-A57B01A39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0C634-0A91-47BB-5456-49BFBCC93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3" name="Content Placeholder 2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B1857AD6-AC6B-42EF-79DC-892F13F28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1274" y="2133039"/>
            <a:ext cx="6096000" cy="1011162"/>
          </a:xfrm>
        </p:spPr>
      </p:pic>
      <p:pic>
        <p:nvPicPr>
          <p:cNvPr id="4" name="Picture 3" descr="A grey rectangular object with white lines&#10;&#10;Description automatically generated">
            <a:extLst>
              <a:ext uri="{FF2B5EF4-FFF2-40B4-BE49-F238E27FC236}">
                <a16:creationId xmlns:a16="http://schemas.microsoft.com/office/drawing/2014/main" id="{962EC157-BA66-BA24-B2BE-AEA5B94C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81" y="3433882"/>
            <a:ext cx="6096000" cy="83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4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291A-A3AA-0E56-5242-EB3C0A65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017EAA3-B9AE-5911-53CF-E90E9A1406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FA9B49-C67C-4BAA-7D41-CB67AE039B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01BBC5-157E-4039-CDFD-F4FE339D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12" y="2090468"/>
            <a:ext cx="5141989" cy="41148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17E278A-636B-B962-6CC8-9726459D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056091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8753-E0B4-3D32-692F-FFA2F486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436A-EBD7-E5F0-D887-0580BB29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04" y="553028"/>
            <a:ext cx="10122632" cy="652054"/>
          </a:xfrm>
        </p:spPr>
        <p:txBody>
          <a:bodyPr anchor="ctr">
            <a:normAutofit fontScale="90000"/>
          </a:bodyPr>
          <a:lstStyle/>
          <a:p>
            <a:r>
              <a:rPr lang="en-US"/>
              <a:t>Task 8: Logs of unit test &amp; static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61F9F-B8BB-6C25-E04B-FAEEE0B8A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30248-7BFD-3E15-F88E-71142C3B0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035650-CA76-759D-9D58-4828E8123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7262" y="1900838"/>
            <a:ext cx="6096000" cy="1176927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B524A1C-BE75-E453-D7BA-6BFA7EB0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57" y="3658470"/>
            <a:ext cx="6096000" cy="11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9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Jullian</a:t>
            </a:r>
            <a:br>
              <a:rPr lang="en-US"/>
            </a:br>
            <a:r>
              <a:rPr lang="en-US"/>
              <a:t>Man Hin</a:t>
            </a:r>
            <a:br>
              <a:rPr lang="en-US"/>
            </a:br>
            <a:r>
              <a:rPr lang="en-US"/>
              <a:t>Leonard</a:t>
            </a:r>
            <a:br>
              <a:rPr lang="en-US"/>
            </a:br>
            <a:r>
              <a:rPr lang="en-US" err="1"/>
              <a:t>Shariffin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078" y="2171559"/>
            <a:ext cx="7563919" cy="1947951"/>
          </a:xfrm>
        </p:spPr>
        <p:txBody>
          <a:bodyPr/>
          <a:lstStyle/>
          <a:p>
            <a:r>
              <a:rPr lang="en-US" sz="2800" dirty="0"/>
              <a:t>Task 1: Install ansible for configuration management to install docker.</a:t>
            </a:r>
            <a:endParaRPr lang="en-US" sz="4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: installing Ansible </a:t>
            </a:r>
            <a:r>
              <a:rPr lang="en-US" err="1"/>
              <a:t>rhel</a:t>
            </a:r>
            <a:r>
              <a:rPr lang="en-US"/>
              <a:t> commands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0C6499-5A62-C339-0EF9-32DC8DD5FC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3832" y="2265774"/>
            <a:ext cx="7577707" cy="2920743"/>
          </a:xfrm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Install ansible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C3A7CA-ED57-0966-9AF9-ED67C5B1B4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62185" y="1528355"/>
            <a:ext cx="7168177" cy="34762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92D79-F238-77AE-4614-E0F60CEC6AD9}"/>
              </a:ext>
            </a:extLst>
          </p:cNvPr>
          <p:cNvSpPr txBox="1"/>
          <p:nvPr/>
        </p:nvSpPr>
        <p:spPr>
          <a:xfrm>
            <a:off x="1762184" y="5144979"/>
            <a:ext cx="716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Installs essential software properties required for managing external repositories on your Linux system.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697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1: Install ansible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Content Placeholder 8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D694BBC9-6DAD-BBDF-9B7D-6FED200478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6525" y="1528355"/>
            <a:ext cx="8051616" cy="35237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EBBC-3BFF-F207-A477-A7CC9C7DDA05}"/>
              </a:ext>
            </a:extLst>
          </p:cNvPr>
          <p:cNvSpPr txBox="1"/>
          <p:nvPr/>
        </p:nvSpPr>
        <p:spPr>
          <a:xfrm>
            <a:off x="1426525" y="5236542"/>
            <a:ext cx="805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Adds the Ansible repository, updates package information, and installs Ansible, an automation tool.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84" y="540774"/>
            <a:ext cx="10215716" cy="987581"/>
          </a:xfrm>
        </p:spPr>
        <p:txBody>
          <a:bodyPr/>
          <a:lstStyle/>
          <a:p>
            <a:r>
              <a:rPr lang="en-US" sz="1800" dirty="0"/>
              <a:t>Task 1-2:Installing </a:t>
            </a:r>
            <a:r>
              <a:rPr lang="en-US" sz="1800" dirty="0" err="1"/>
              <a:t>openssh</a:t>
            </a:r>
            <a:r>
              <a:rPr lang="en-US" sz="1800" dirty="0"/>
              <a:t>-server for configuration management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dirty="0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A452938-DAD1-2233-B697-AF0BB844D8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1318" y="1528355"/>
            <a:ext cx="7966705" cy="347229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72B83-FBAF-1BF0-0E3B-EEEC7E5D51E3}"/>
              </a:ext>
            </a:extLst>
          </p:cNvPr>
          <p:cNvSpPr txBox="1"/>
          <p:nvPr/>
        </p:nvSpPr>
        <p:spPr>
          <a:xfrm rot="10800000" flipV="1">
            <a:off x="1741318" y="5277153"/>
            <a:ext cx="779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Installs the OpenSSH server on your Linux system.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80348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Application>Microsoft Office PowerPoint</Application>
  <PresentationFormat>Widescreen</PresentationFormat>
  <Slides>41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PRESENTATION TITLE</vt:lpstr>
      <vt:lpstr>AGENDA</vt:lpstr>
      <vt:lpstr>INTRO</vt:lpstr>
      <vt:lpstr>Diagram of the Project</vt:lpstr>
      <vt:lpstr>Task 1: Install ansible for configuration management to install docker.</vt:lpstr>
      <vt:lpstr>Task 1 : installing Ansible rhel commands summary</vt:lpstr>
      <vt:lpstr>Task 1: Install ansible</vt:lpstr>
      <vt:lpstr>Task 1: Install ansible</vt:lpstr>
      <vt:lpstr>Task 1-2:Installing openssh-server for configuration management</vt:lpstr>
      <vt:lpstr>Task 1-3: setting up hosts</vt:lpstr>
      <vt:lpstr>Task 1-4: Running Ansible Playbook for Docker Installation</vt:lpstr>
      <vt:lpstr>Task 2: install a single kubernetes cluster </vt:lpstr>
      <vt:lpstr>Task 2-1: Downloading Minikube Binary</vt:lpstr>
      <vt:lpstr>Task 2-2: Setting Up Minikube with Docker Driver</vt:lpstr>
      <vt:lpstr>Task 2-3: Status of MiniKube</vt:lpstr>
      <vt:lpstr>Task 2-3 : Status of jenkins deployment pod</vt:lpstr>
      <vt:lpstr>Task 3 : Provision Jenkins Master pod in kubernetes cluster</vt:lpstr>
      <vt:lpstr>Task 3 - 1: Service Account</vt:lpstr>
      <vt:lpstr>Task 3 -2 : Create Persistent Storage</vt:lpstr>
      <vt:lpstr>Task 3 - 3: Service account</vt:lpstr>
      <vt:lpstr>Task 3 - 4: Pod deployment and expose service</vt:lpstr>
      <vt:lpstr>Task 4 : Configurations of jenkins and installation of all necessary plugins</vt:lpstr>
      <vt:lpstr>Task 4 - 1 :  jenkins generated password</vt:lpstr>
      <vt:lpstr>Task 4 - 2 :  Accessing jenkins with the exposed port</vt:lpstr>
      <vt:lpstr>Task 4 - 3 :  jenkins plugin installation</vt:lpstr>
      <vt:lpstr>Task 4 - 3 :  jenkins plugin installation</vt:lpstr>
      <vt:lpstr>Task 4 - 4 :  creating an admin user</vt:lpstr>
      <vt:lpstr>Task 5 : Jenkins agent image with python support</vt:lpstr>
      <vt:lpstr>Task 5.1~5.3 :Setting Up Jenkins Inbound Agent with Docker</vt:lpstr>
      <vt:lpstr>Task 5.4:Managing Docker Images and Tagging</vt:lpstr>
      <vt:lpstr>Task 6 : git to manage python script changes</vt:lpstr>
      <vt:lpstr>Task 6 : Initializing and Committing to Git Repository</vt:lpstr>
      <vt:lpstr>Task 7 : creation of python script with menu selection for system status monitoring</vt:lpstr>
      <vt:lpstr>Task 7.1~7.2:python system status monitoring</vt:lpstr>
      <vt:lpstr>Task 7.3: Unit Testing System Monitoring Functions</vt:lpstr>
      <vt:lpstr>Task 8 : creation of multistage jenkins pipeline to integrate, test and deploy the python script</vt:lpstr>
      <vt:lpstr>Task 8: Various stages of pipeline</vt:lpstr>
      <vt:lpstr>Task 8: Various stages of pipeline</vt:lpstr>
      <vt:lpstr>Task 8 : Logs of checkout code &amp; installing packages</vt:lpstr>
      <vt:lpstr>Task 8: Logs of unit test &amp; static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MUHAMMAD SHARIFFIN B SAKRONI</dc:creator>
  <cp:revision>63</cp:revision>
  <dcterms:created xsi:type="dcterms:W3CDTF">2024-01-22T11:39:44Z</dcterms:created>
  <dcterms:modified xsi:type="dcterms:W3CDTF">2024-01-26T05:10:49Z</dcterms:modified>
</cp:coreProperties>
</file>